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2" r:id="rId4"/>
    <p:sldId id="284" r:id="rId5"/>
    <p:sldId id="258" r:id="rId6"/>
    <p:sldId id="28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88" r:id="rId19"/>
    <p:sldId id="273" r:id="rId20"/>
    <p:sldId id="281" r:id="rId21"/>
    <p:sldId id="301" r:id="rId22"/>
    <p:sldId id="274" r:id="rId23"/>
    <p:sldId id="276" r:id="rId24"/>
    <p:sldId id="277" r:id="rId25"/>
    <p:sldId id="302" r:id="rId26"/>
    <p:sldId id="292" r:id="rId27"/>
    <p:sldId id="294" r:id="rId28"/>
    <p:sldId id="295" r:id="rId29"/>
    <p:sldId id="296" r:id="rId30"/>
    <p:sldId id="297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F0B4A4-CD30-49CB-9A0F-231828973FAC}" type="datetimeFigureOut">
              <a:rPr lang="en-GB" smtClean="0"/>
              <a:pPr/>
              <a:t>03/01/2023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EF7B3F-EE32-4CA2-9078-1365565DA6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16023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Antique Olive Compact" pitchFamily="34" charset="0"/>
                <a:cs typeface="Aharoni" pitchFamily="2" charset="-79"/>
              </a:rPr>
              <a:t>Respiratory Management</a:t>
            </a:r>
            <a:endParaRPr lang="en-GB" sz="5400" b="1" dirty="0">
              <a:solidFill>
                <a:srgbClr val="FF0000"/>
              </a:solidFill>
              <a:latin typeface="Antique Olive Compact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512168"/>
          </a:xfrm>
        </p:spPr>
        <p:txBody>
          <a:bodyPr>
            <a:noAutofit/>
          </a:bodyPr>
          <a:lstStyle/>
          <a:p>
            <a:pPr algn="ctr"/>
            <a:endParaRPr lang="en-GB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Types of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tracheostomies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Single lumen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Outer tube only, no inner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Usually first sited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Non-fenestrated</a:t>
            </a:r>
          </a:p>
          <a:p>
            <a:pPr marL="514350" indent="-514350"/>
            <a:r>
              <a:rPr lang="en-GB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Double lumen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Inner and outer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Trends to be longer term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May or may not be fenestrated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Types of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tracheostomies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Non-fenestrated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 holes in the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, is usually the first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sited</a:t>
            </a:r>
          </a:p>
          <a:p>
            <a:pPr marL="514350" indent="-514350"/>
            <a:r>
              <a:rPr lang="en-GB" sz="4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Fenestrated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An opening or hole in the posterior wall of the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Trends be single hole or clover leaf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Cuff deflated assists airflow up into the larynx for speech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When suctioning, inner tune must be changed to a non- fenestrated tube to prevent tracheal trauma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Types of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tracheostomies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Cuffed tubes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Cuff maintains a seal against the tracheal wall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Minimizes the movement of the tube therefore reduces the risk of tracheal trauma, oesophagus and blood vessel erosion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Minimizes but not necessarily prevents aspiration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Allow mechanical ventilation to occur</a:t>
            </a:r>
          </a:p>
          <a:p>
            <a:pPr marL="514350" indent="-514350">
              <a:buNone/>
            </a:pP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/>
            <a:r>
              <a:rPr lang="en-GB" sz="4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Non-cuffed tubes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Useful in the weaning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May allow the patient speak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Suctioning a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tracheostomy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Aim</a:t>
            </a:r>
            <a:r>
              <a:rPr lang="en-GB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is to stimulate a cough and remove excess secretions</a:t>
            </a:r>
          </a:p>
          <a:p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Sizing the catheter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Catheter is no more than half of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lumen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Divide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size by 2 and multiple by 3 (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Shiley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size 8.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Req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: 8/2x3=12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cathter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Technique for suctioning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Do not suction with fenestrated inner tube as risk of trauma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Carefully insert catheter into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tracheostomy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until cough and gentle resistance felt</a:t>
            </a:r>
          </a:p>
          <a:p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Withdrawl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catheter half cm, apply continuous suction (no twirling, no twisting) upon exiting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Cuff Care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Cuff maintains seal against tracheal wall to allow for ventilation and minimize aspiration without tracheal ischemia and trauma. Pilot balloon represents the cuff.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Aim for minimal occlusion pressure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Need to check cuff pressure each shift and record measurements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Synchronised suction/cuff deflation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Two persons procedure: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Suction mouth and/or pharyngeal area first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Where one person lets the cuff down whilst the other person simultaneously suctions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This allows the secretions sitting above the cuff to be removed rather than aspirated when the cuff is deflated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Passy Muir Valve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One way speaking valve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If using a non-fenestrated tube, the cuff must be </a:t>
            </a:r>
            <a:r>
              <a:rPr lang="en-GB" dirty="0" smtClean="0">
                <a:solidFill>
                  <a:srgbClr val="FF0000"/>
                </a:solidFill>
              </a:rPr>
              <a:t>DEFLATED</a:t>
            </a:r>
            <a:r>
              <a:rPr lang="en-GB" dirty="0" smtClean="0">
                <a:solidFill>
                  <a:srgbClr val="FFFF00"/>
                </a:solidFill>
              </a:rPr>
              <a:t> and the inner </a:t>
            </a:r>
            <a:r>
              <a:rPr lang="en-GB" dirty="0" err="1" smtClean="0">
                <a:solidFill>
                  <a:srgbClr val="FFFF00"/>
                </a:solidFill>
              </a:rPr>
              <a:t>cannula</a:t>
            </a:r>
            <a:r>
              <a:rPr lang="en-GB" dirty="0" smtClean="0">
                <a:solidFill>
                  <a:srgbClr val="FFFF00"/>
                </a:solidFill>
              </a:rPr>
              <a:t> should be removed if not fenestrated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If fenestrated, it is possible to keep the cuff inflated and create a voice, although this is not routinely recommended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If humidified oxygen or air is required, this can be placed over the speaking valve in the normal manner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Instruct patient to breathe in via the tracheal tube, and blow out through the mouth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If voice sounds ‘’wet’’ or ’’</a:t>
            </a:r>
            <a:r>
              <a:rPr lang="en-GB" dirty="0" err="1" smtClean="0">
                <a:solidFill>
                  <a:srgbClr val="FFFF00"/>
                </a:solidFill>
              </a:rPr>
              <a:t>gurgly</a:t>
            </a:r>
            <a:r>
              <a:rPr lang="en-GB" dirty="0" smtClean="0">
                <a:solidFill>
                  <a:srgbClr val="FFFF00"/>
                </a:solidFill>
              </a:rPr>
              <a:t>’’, ask to cough and clear secretions. If difficulty, tracheal suctioning might be helpful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Monitor carefully. Remove the speaking valve if necessary.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Always refer to SLT 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for advice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Attaching the speaking valve to ventilator circuit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1.gstatic.com/images?q=tbn:ANd9GcRGa6tNHq7fTwOhF4JuLaRI0zImFX6fGqrVZs68Ul8CmPsJHm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80928"/>
            <a:ext cx="3168352" cy="2629645"/>
          </a:xfrm>
          <a:prstGeom prst="rect">
            <a:avLst/>
          </a:prstGeom>
          <a:noFill/>
        </p:spPr>
      </p:pic>
      <p:pic>
        <p:nvPicPr>
          <p:cNvPr id="45060" name="Picture 4" descr="http://t2.gstatic.com/images?q=tbn:ANd9GcThaySoqY-s3UNxLj6P8-hAI7g5ZIVtoHzNlRIvgp7UUnq6n1qD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312368" cy="3456384"/>
          </a:xfrm>
          <a:prstGeom prst="rect">
            <a:avLst/>
          </a:prstGeom>
          <a:noFill/>
        </p:spPr>
      </p:pic>
      <p:pic>
        <p:nvPicPr>
          <p:cNvPr id="45062" name="Picture 6" descr="http://t3.gstatic.com/images?q=tbn:ANd9GcTmVpPfJfLaQU5LVwhUZtkjcTMTgiiGVB57pUp0hQEkzWVy7B7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268760"/>
            <a:ext cx="1385270" cy="1235200"/>
          </a:xfrm>
          <a:prstGeom prst="rect">
            <a:avLst/>
          </a:prstGeom>
          <a:noFill/>
        </p:spPr>
      </p:pic>
      <p:pic>
        <p:nvPicPr>
          <p:cNvPr id="45064" name="Picture 8" descr="http://t3.gstatic.com/images?q=tbn:ANd9GcR9ICoU39hiANvoCRdrId6iOJ_ilJy9Qe6XR9DWo2eVwFjZh4aq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692696"/>
            <a:ext cx="2952328" cy="587499"/>
          </a:xfrm>
          <a:prstGeom prst="rect">
            <a:avLst/>
          </a:prstGeom>
          <a:noFill/>
        </p:spPr>
      </p:pic>
      <p:pic>
        <p:nvPicPr>
          <p:cNvPr id="45066" name="Picture 10" descr="http://t2.gstatic.com/images?q=tbn:ANd9GcRiF398WwCwIyex7_gaiQClhVFng2Wac4JbYLip_5KwQI2f4iur3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581128"/>
            <a:ext cx="1656184" cy="1373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5669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Ventilators 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Types of ventilators:</a:t>
            </a:r>
            <a:r>
              <a:rPr lang="fr-FR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Nippy 3+, Nippy 4, </a:t>
            </a:r>
            <a:r>
              <a:rPr lang="fr-FR" dirty="0" err="1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Trilogy</a:t>
            </a:r>
            <a:r>
              <a:rPr lang="fr-FR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, etc. 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Mode 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(PSV, PCV and CPAP)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Settings (IPAP, EPAP, Ti, Backup rate) 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Indications for adjusting 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settings 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and alarms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Importance of </a:t>
            </a:r>
            <a:r>
              <a:rPr lang="en-GB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xhalation valve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SenTec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monitoring (indications &amp; normal range)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Circuit – single circuit (HME) and F&amp;P circuit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larendon Extended" pitchFamily="18" charset="0"/>
              </a:rPr>
              <a:t>Contents</a:t>
            </a:r>
            <a:endParaRPr lang="en-GB" dirty="0">
              <a:solidFill>
                <a:srgbClr val="FF0000"/>
              </a:solidFill>
              <a:latin typeface="Clarendon Extend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Anatomy and physiology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Tracheostomy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Cuff 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management</a:t>
            </a:r>
          </a:p>
          <a:p>
            <a:r>
              <a:rPr lang="en-GB" b="1" dirty="0">
                <a:solidFill>
                  <a:srgbClr val="FFFF00"/>
                </a:solidFill>
                <a:latin typeface="Arial Black" pitchFamily="34" charset="0"/>
              </a:rPr>
              <a:t>Passy Muir 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Valve</a:t>
            </a:r>
            <a:endParaRPr lang="en-GB" b="1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Invasive v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entilation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Non-invasive ventilation</a:t>
            </a:r>
            <a:endParaRPr lang="en-GB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Fisher &amp; </a:t>
            </a:r>
            <a:r>
              <a:rPr lang="en-GB" b="1" dirty="0" err="1" smtClean="0">
                <a:solidFill>
                  <a:srgbClr val="FFFF00"/>
                </a:solidFill>
                <a:latin typeface="Arial Black" pitchFamily="34" charset="0"/>
              </a:rPr>
              <a:t>Paykell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 Humidification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Cough </a:t>
            </a:r>
            <a:r>
              <a:rPr lang="en-GB" b="1" dirty="0" err="1" smtClean="0">
                <a:solidFill>
                  <a:srgbClr val="FFFF00"/>
                </a:solidFill>
                <a:latin typeface="Arial Black" pitchFamily="34" charset="0"/>
              </a:rPr>
              <a:t>assistantor</a:t>
            </a:r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GB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CPAP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Arial Black" pitchFamily="34" charset="0"/>
              </a:rPr>
              <a:t>Blood Gas</a:t>
            </a:r>
            <a:endParaRPr lang="en-GB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0.gstatic.com/images?q=tbn:ANd9GcTFkXeMrKNkvPqa_ZEoafFUNSxJTqySsDC9PbKciy8xetfkXn2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37" y="510513"/>
            <a:ext cx="4255844" cy="270246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62256"/>
            <a:ext cx="4283968" cy="288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356992"/>
            <a:ext cx="3235501" cy="32436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Non-invasive ventilation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Indications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Components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Types of face masks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Humidification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Oxygen therapy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Fisher &amp; Paykell Humidifier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Fisher &amp;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Paykell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machine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Circuit 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http://t3.gstatic.com/images?q=tbn:ANd9GcTwt1G0QcHqIL5dH-45bWMQ1UAM2a8g3966kLqPJGIneyypJz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2754050" cy="288949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91110"/>
            <a:ext cx="2546444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Cough Assistor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Is a non-invasive therapy that safely and consistently removes secretions in patients with an effective ability to cough.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Clears secretions by gradually applying a positive pressure to the airway, then rapidly shifting to negative pressure.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rapid shift in pressure produces a high expiratory flow, stimulating a natural cough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Benefits of Cough Assistor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Removes secretions from the lungs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Reduces the occurrence of respiratory infections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Safe, non-invasive alternative to suctioning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Easy for patients and staff to operate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3240360" cy="324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73016"/>
            <a:ext cx="52814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5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CPAP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CPAP is maintenance of positive airway pressure greater than ambient pressure during inspiration and expiration.  It may be given via a mask, mouthpiece, endotracheal tube or tracheostomy tube. The aim is to improve gas exchange and improve the work of breathing. 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It may be used in the following circumstances: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Respiratory </a:t>
            </a:r>
            <a:r>
              <a:rPr lang="en-GB" dirty="0">
                <a:solidFill>
                  <a:srgbClr val="FFFF00"/>
                </a:solidFill>
              </a:rPr>
              <a:t>failure where the patient is able to breathe spontaneously and maintain airway</a:t>
            </a:r>
          </a:p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Method </a:t>
            </a:r>
            <a:r>
              <a:rPr lang="en-GB" dirty="0">
                <a:solidFill>
                  <a:srgbClr val="FFFF00"/>
                </a:solidFill>
              </a:rPr>
              <a:t>of weaning a patient from a ventilator</a:t>
            </a:r>
          </a:p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Supportive </a:t>
            </a:r>
            <a:r>
              <a:rPr lang="en-GB" dirty="0">
                <a:solidFill>
                  <a:srgbClr val="FFFF00"/>
                </a:solidFill>
              </a:rPr>
              <a:t>measure where mechanical ventilation not considered appropriate or not acceptable  to patient</a:t>
            </a:r>
          </a:p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Acute </a:t>
            </a:r>
            <a:r>
              <a:rPr lang="en-GB" dirty="0">
                <a:solidFill>
                  <a:srgbClr val="FFFF00"/>
                </a:solidFill>
              </a:rPr>
              <a:t>respiratory distress (ARDS)</a:t>
            </a:r>
          </a:p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Following </a:t>
            </a:r>
            <a:r>
              <a:rPr lang="en-GB" dirty="0">
                <a:solidFill>
                  <a:srgbClr val="FFFF00"/>
                </a:solidFill>
              </a:rPr>
              <a:t>major abdominal or thoracic surgery to prevent atelectasis</a:t>
            </a:r>
          </a:p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Pulmonary </a:t>
            </a:r>
            <a:r>
              <a:rPr lang="en-GB" dirty="0">
                <a:solidFill>
                  <a:srgbClr val="FFFF00"/>
                </a:solidFill>
              </a:rPr>
              <a:t>oedema</a:t>
            </a:r>
          </a:p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Sleep apnoea</a:t>
            </a:r>
          </a:p>
          <a:p>
            <a:pPr marL="6858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marL="6858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Some </a:t>
            </a:r>
            <a:r>
              <a:rPr lang="en-GB" dirty="0">
                <a:solidFill>
                  <a:srgbClr val="FFFF00"/>
                </a:solidFill>
              </a:rPr>
              <a:t>patients require ventilator settings to be altered to CPAP mode as part of a weaning programme and vice versa.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47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Blood Gas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/>
          <a:lstStyle/>
          <a:p>
            <a:pPr marL="68580" indent="0">
              <a:buNone/>
            </a:pPr>
            <a:r>
              <a:rPr lang="en-GB" dirty="0">
                <a:solidFill>
                  <a:srgbClr val="FFFF00"/>
                </a:solidFill>
              </a:rPr>
              <a:t>Normal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pH</a:t>
            </a:r>
            <a:r>
              <a:rPr lang="en-GB" dirty="0">
                <a:solidFill>
                  <a:srgbClr val="FFFF00"/>
                </a:solidFill>
              </a:rPr>
              <a:t>: (</a:t>
            </a:r>
            <a:r>
              <a:rPr lang="en-GB" dirty="0" smtClean="0">
                <a:solidFill>
                  <a:srgbClr val="FFFF00"/>
                </a:solidFill>
              </a:rPr>
              <a:t>7.34-7.45)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PCO2</a:t>
            </a:r>
            <a:r>
              <a:rPr lang="en-GB" dirty="0">
                <a:solidFill>
                  <a:srgbClr val="FFFF00"/>
                </a:solidFill>
              </a:rPr>
              <a:t>: (35-45mmHg / </a:t>
            </a:r>
            <a:r>
              <a:rPr lang="en-GB" dirty="0" smtClean="0">
                <a:solidFill>
                  <a:srgbClr val="FFFF00"/>
                </a:solidFill>
              </a:rPr>
              <a:t>4.67-6.00kPa)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PO2</a:t>
            </a:r>
            <a:r>
              <a:rPr lang="en-GB" dirty="0">
                <a:solidFill>
                  <a:srgbClr val="FFFF00"/>
                </a:solidFill>
              </a:rPr>
              <a:t>: (80-105mmHg / </a:t>
            </a:r>
            <a:r>
              <a:rPr lang="en-GB" dirty="0" smtClean="0">
                <a:solidFill>
                  <a:srgbClr val="FFFF00"/>
                </a:solidFill>
              </a:rPr>
              <a:t>10.7-14kPa)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HCO3</a:t>
            </a:r>
            <a:r>
              <a:rPr lang="en-GB" dirty="0">
                <a:solidFill>
                  <a:srgbClr val="FFFF00"/>
                </a:solidFill>
              </a:rPr>
              <a:t>:(</a:t>
            </a:r>
            <a:r>
              <a:rPr lang="en-GB" dirty="0" smtClean="0">
                <a:solidFill>
                  <a:srgbClr val="FFFF00"/>
                </a:solidFill>
              </a:rPr>
              <a:t>22-26mmol/L)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Base </a:t>
            </a:r>
            <a:r>
              <a:rPr lang="en-GB" dirty="0">
                <a:solidFill>
                  <a:srgbClr val="FFFF00"/>
                </a:solidFill>
              </a:rPr>
              <a:t>Excess (BE): (-2--+3mmol/L)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7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PaCO2 </a:t>
            </a:r>
            <a:r>
              <a:rPr lang="en-GB" dirty="0">
                <a:solidFill>
                  <a:srgbClr val="FFFF00"/>
                </a:solidFill>
              </a:rPr>
              <a:t>–lungs eliminate respiratory acid as carbon dioxide (CO2)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When </a:t>
            </a:r>
            <a:r>
              <a:rPr lang="en-GB" dirty="0">
                <a:solidFill>
                  <a:srgbClr val="FFFF00"/>
                </a:solidFill>
              </a:rPr>
              <a:t>breathing effectively and moving adequate volumes of air in and out of the lungs PaCO2 will stay within normal limits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Other </a:t>
            </a:r>
            <a:r>
              <a:rPr lang="en-GB" dirty="0">
                <a:solidFill>
                  <a:srgbClr val="FFFF00"/>
                </a:solidFill>
              </a:rPr>
              <a:t>scenarios are: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Respiratory </a:t>
            </a:r>
            <a:r>
              <a:rPr lang="en-GB" dirty="0">
                <a:solidFill>
                  <a:srgbClr val="FFFF00"/>
                </a:solidFill>
              </a:rPr>
              <a:t>acidosis – pH less than 7.35 and PaCO2 greater than 6kPa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Respiratory </a:t>
            </a:r>
            <a:r>
              <a:rPr lang="en-GB" dirty="0">
                <a:solidFill>
                  <a:srgbClr val="FFFF00"/>
                </a:solidFill>
              </a:rPr>
              <a:t>alkalosis – pH greater than 7.45 and PaCO2 less than 4.67KPa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8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Respiratory acidosis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Hypoventilation</a:t>
            </a:r>
            <a:r>
              <a:rPr lang="en-GB" dirty="0">
                <a:solidFill>
                  <a:srgbClr val="FFFF00"/>
                </a:solidFill>
              </a:rPr>
              <a:t>, less air will be moved in and out of lungs, causing CO2 to be retained. </a:t>
            </a:r>
          </a:p>
          <a:p>
            <a:pPr marL="6858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May </a:t>
            </a:r>
            <a:r>
              <a:rPr lang="en-GB" dirty="0">
                <a:solidFill>
                  <a:srgbClr val="FFFF00"/>
                </a:solidFill>
              </a:rPr>
              <a:t>be caused by: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Airway </a:t>
            </a:r>
            <a:r>
              <a:rPr lang="en-GB" dirty="0">
                <a:solidFill>
                  <a:srgbClr val="FFFF00"/>
                </a:solidFill>
              </a:rPr>
              <a:t>obstruction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Impaired </a:t>
            </a:r>
            <a:r>
              <a:rPr lang="en-GB" dirty="0">
                <a:solidFill>
                  <a:srgbClr val="FFFF00"/>
                </a:solidFill>
              </a:rPr>
              <a:t>alveolar filling e.g. bronchopneumonia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Depression </a:t>
            </a:r>
            <a:r>
              <a:rPr lang="en-GB" dirty="0">
                <a:solidFill>
                  <a:srgbClr val="FFFF00"/>
                </a:solidFill>
              </a:rPr>
              <a:t>of respiratory centre in brain e.g. drug overdose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Decreases </a:t>
            </a:r>
            <a:r>
              <a:rPr lang="en-GB" dirty="0">
                <a:solidFill>
                  <a:srgbClr val="FFFF00"/>
                </a:solidFill>
              </a:rPr>
              <a:t>force of cardiac contractions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51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Anatomy and physiology</a:t>
            </a:r>
            <a:b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12E7327B7EE7C23268A69F64FCB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3367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Respiratory alkalosis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Hyperventilation </a:t>
            </a:r>
            <a:r>
              <a:rPr lang="en-GB" dirty="0">
                <a:solidFill>
                  <a:srgbClr val="FFFF00"/>
                </a:solidFill>
              </a:rPr>
              <a:t>moves large amount of air in and out of lungs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Respiratory </a:t>
            </a:r>
            <a:r>
              <a:rPr lang="en-GB" dirty="0">
                <a:solidFill>
                  <a:srgbClr val="FFFF00"/>
                </a:solidFill>
              </a:rPr>
              <a:t>acid load reduces causing an excess of alkali </a:t>
            </a:r>
          </a:p>
          <a:p>
            <a:pPr marL="6858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May </a:t>
            </a:r>
            <a:r>
              <a:rPr lang="en-GB" dirty="0">
                <a:solidFill>
                  <a:srgbClr val="FFFF00"/>
                </a:solidFill>
              </a:rPr>
              <a:t>be caused by: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Fall </a:t>
            </a:r>
            <a:r>
              <a:rPr lang="en-GB" dirty="0">
                <a:solidFill>
                  <a:srgbClr val="FFFF00"/>
                </a:solidFill>
              </a:rPr>
              <a:t>in oxygen levels e.g. lung disease, severe anaemia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Stimulation </a:t>
            </a:r>
            <a:r>
              <a:rPr lang="en-GB" dirty="0">
                <a:solidFill>
                  <a:srgbClr val="FFFF00"/>
                </a:solidFill>
              </a:rPr>
              <a:t>of central nervous system causing raised intracranial pressure e.g. head injury, tumour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Can </a:t>
            </a:r>
            <a:r>
              <a:rPr lang="en-GB" dirty="0">
                <a:solidFill>
                  <a:srgbClr val="FFFF00"/>
                </a:solidFill>
              </a:rPr>
              <a:t>interfere with tissue oxygenation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213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olo1u8CzGhOhs6_pRMkMQOf1D3SnQ0lG5NFVSdIcjYixWc_Sr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36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1.gstatic.com/images?q=tbn:ANd9GcQ1trRRZRl8yrhIfXZgrigLhFnZjnPR4imdwr9VGgyFHwAN2mPV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836712"/>
            <a:ext cx="4500500" cy="540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larendon Extended" pitchFamily="18" charset="0"/>
              </a:rPr>
              <a:t>What is a </a:t>
            </a:r>
            <a:r>
              <a:rPr lang="en-GB" dirty="0" err="1" smtClean="0">
                <a:solidFill>
                  <a:srgbClr val="FF0000"/>
                </a:solidFill>
                <a:latin typeface="Clarendon Extended" pitchFamily="18" charset="0"/>
              </a:rPr>
              <a:t>tracheostomy</a:t>
            </a:r>
            <a:r>
              <a:rPr lang="en-GB" dirty="0" smtClean="0">
                <a:solidFill>
                  <a:srgbClr val="FF0000"/>
                </a:solidFill>
                <a:latin typeface="Clarendon Extended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larendon Extend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Surgical opening in anterior wall of trachea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Provides airway access into the trachea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Bypasses an upper airway obstruction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Facilitates mechanical ventilation and weaning in long term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intubated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patients.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2.gstatic.com/images?q=tbn:ANd9GcTZUgqzHb9rDj_kuX8yU1v8PYMFWMpYO0GKoP6FTXMAeqxyph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476500" cy="1847851"/>
          </a:xfrm>
          <a:prstGeom prst="rect">
            <a:avLst/>
          </a:prstGeom>
          <a:noFill/>
        </p:spPr>
      </p:pic>
      <p:pic>
        <p:nvPicPr>
          <p:cNvPr id="43012" name="Picture 4" descr="http://t0.gstatic.com/images?q=tbn:ANd9GcTuKqocLS0OoEz7No17gbJBLk7CHud-N7TVQQVIezDBMg3sFoN_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404664"/>
            <a:ext cx="4730369" cy="5832648"/>
          </a:xfrm>
          <a:prstGeom prst="rect">
            <a:avLst/>
          </a:prstGeom>
          <a:noFill/>
        </p:spPr>
      </p:pic>
      <p:pic>
        <p:nvPicPr>
          <p:cNvPr id="43014" name="Picture 6" descr="http://t1.gstatic.com/images?q=tbn:ANd9GcSNM5cOObZPy302mCI7X3i5g_zPj8Sisg5ImmL8rxlOawaK1J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2088232" cy="2237391"/>
          </a:xfrm>
          <a:prstGeom prst="rect">
            <a:avLst/>
          </a:prstGeom>
          <a:noFill/>
        </p:spPr>
      </p:pic>
      <p:pic>
        <p:nvPicPr>
          <p:cNvPr id="43016" name="Picture 8" descr="http://t3.gstatic.com/images?q=tbn:ANd9GcTrj3b9c0OuicxDjCEYJZpcxkFY8seBPdhzJYyWyeGk5YpH2xoHg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Indications for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tracheostomy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Upper airway obstruction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Assistance in secretion clearance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Pronged airway protection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Assistance in artificial ventilation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Components of a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tracheostomy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Tracheal dilator---used for insertion of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trache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into stoma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Outer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Inner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Flange---side pieces, flexible or rigid, the size and type printed on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Size---size is recorded,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Tacoe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Twist &amp;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Portex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Blue Line 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Components of a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tracheostomy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Cuff---balloon surrounding outer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  <a:endParaRPr lang="en-GB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Pilot balloon---balloon on the outside, attached to the cuff via thin tube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Fenestrations---small holes in </a:t>
            </a:r>
            <a:r>
              <a:rPr lang="en-GB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of trachea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Cap---white or red cap sits on hub of inner </a:t>
            </a:r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cannula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Bed site tracheostomy emergency box </a:t>
            </a:r>
            <a:endParaRPr lang="en-GB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405</TotalTime>
  <Words>1145</Words>
  <Application>Microsoft Office PowerPoint</Application>
  <PresentationFormat>On-screen Show (4:3)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Aharoni</vt:lpstr>
      <vt:lpstr>Antique Olive Compact</vt:lpstr>
      <vt:lpstr>Arial</vt:lpstr>
      <vt:lpstr>Arial Black</vt:lpstr>
      <vt:lpstr>Clarendon Extended</vt:lpstr>
      <vt:lpstr>Consolas</vt:lpstr>
      <vt:lpstr>Corbel</vt:lpstr>
      <vt:lpstr>Wingdings</vt:lpstr>
      <vt:lpstr>Wingdings 2</vt:lpstr>
      <vt:lpstr>Wingdings 3</vt:lpstr>
      <vt:lpstr>Metro</vt:lpstr>
      <vt:lpstr>Respiratory Management</vt:lpstr>
      <vt:lpstr>Contents</vt:lpstr>
      <vt:lpstr>Anatomy and physiology </vt:lpstr>
      <vt:lpstr>PowerPoint Presentation</vt:lpstr>
      <vt:lpstr>What is a tracheostomy?</vt:lpstr>
      <vt:lpstr>PowerPoint Presentation</vt:lpstr>
      <vt:lpstr>Indications for tracheostomy</vt:lpstr>
      <vt:lpstr>Components of a tracheostomy</vt:lpstr>
      <vt:lpstr>Components of a tracheostomy</vt:lpstr>
      <vt:lpstr>Types of tracheostomies</vt:lpstr>
      <vt:lpstr>Types of tracheostomies</vt:lpstr>
      <vt:lpstr>Types of tracheostomies</vt:lpstr>
      <vt:lpstr>Suctioning a tracheostomy</vt:lpstr>
      <vt:lpstr>Technique for suctioning</vt:lpstr>
      <vt:lpstr>Cuff Care</vt:lpstr>
      <vt:lpstr>Synchronised suction/cuff deflation</vt:lpstr>
      <vt:lpstr>Passy Muir Valve</vt:lpstr>
      <vt:lpstr>PowerPoint Presentation</vt:lpstr>
      <vt:lpstr>Ventilators </vt:lpstr>
      <vt:lpstr>PowerPoint Presentation</vt:lpstr>
      <vt:lpstr>Non-invasive ventilation</vt:lpstr>
      <vt:lpstr>Fisher &amp; Paykell Humidifier</vt:lpstr>
      <vt:lpstr>Cough Assistor</vt:lpstr>
      <vt:lpstr>Benefits of Cough Assistor</vt:lpstr>
      <vt:lpstr>PowerPoint Presentation</vt:lpstr>
      <vt:lpstr>CPAP</vt:lpstr>
      <vt:lpstr>Blood Gas </vt:lpstr>
      <vt:lpstr>Ventilation</vt:lpstr>
      <vt:lpstr>Respiratory acidosis </vt:lpstr>
      <vt:lpstr>Respiratory alkalosis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Management</dc:title>
  <dc:creator>gina</dc:creator>
  <cp:lastModifiedBy>Gina Guo</cp:lastModifiedBy>
  <cp:revision>42</cp:revision>
  <dcterms:created xsi:type="dcterms:W3CDTF">2011-03-05T15:52:47Z</dcterms:created>
  <dcterms:modified xsi:type="dcterms:W3CDTF">2023-01-03T16:03:08Z</dcterms:modified>
</cp:coreProperties>
</file>